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283" r:id="rId6"/>
    <p:sldId id="284" r:id="rId7"/>
    <p:sldId id="286" r:id="rId8"/>
    <p:sldId id="287" r:id="rId9"/>
    <p:sldId id="304" r:id="rId10"/>
    <p:sldId id="298" r:id="rId11"/>
    <p:sldId id="296" r:id="rId12"/>
    <p:sldId id="288" r:id="rId13"/>
    <p:sldId id="289" r:id="rId14"/>
    <p:sldId id="290" r:id="rId15"/>
    <p:sldId id="291" r:id="rId16"/>
    <p:sldId id="303" r:id="rId17"/>
    <p:sldId id="292" r:id="rId18"/>
    <p:sldId id="293" r:id="rId19"/>
    <p:sldId id="297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663300"/>
    <a:srgbClr val="660066"/>
    <a:srgbClr val="006600"/>
    <a:srgbClr val="FFFF00"/>
    <a:srgbClr val="165A8B"/>
    <a:srgbClr val="105A5B"/>
    <a:srgbClr val="1376BA"/>
    <a:srgbClr val="1C86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86" autoAdjust="0"/>
    <p:restoredTop sz="95596" autoAdjust="0"/>
  </p:normalViewPr>
  <p:slideViewPr>
    <p:cSldViewPr>
      <p:cViewPr>
        <p:scale>
          <a:sx n="70" d="100"/>
          <a:sy n="70" d="100"/>
        </p:scale>
        <p:origin x="-139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CB77B-FEB8-4C88-88F1-26212A06FC59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8482A232-7E4A-425A-802F-1522A62D8A5C}">
      <dgm:prSet phldrT="[Text]"/>
      <dgm:spPr>
        <a:solidFill>
          <a:srgbClr val="0000CC"/>
        </a:solidFill>
        <a:ln>
          <a:solidFill>
            <a:srgbClr val="FFFF00"/>
          </a:solidFill>
        </a:ln>
      </dgm:spPr>
      <dgm:t>
        <a:bodyPr/>
        <a:lstStyle/>
        <a:p>
          <a:pPr marL="450850" indent="-450850"/>
          <a:r>
            <a:rPr lang="id-ID" dirty="0" smtClean="0">
              <a:solidFill>
                <a:schemeClr val="bg1"/>
              </a:solidFill>
            </a:rPr>
            <a:t>1. </a:t>
          </a:r>
          <a:r>
            <a:rPr lang="en-US" dirty="0" smtClean="0">
              <a:solidFill>
                <a:schemeClr val="bg1"/>
              </a:solidFill>
            </a:rPr>
            <a:t>B</a:t>
          </a:r>
          <a:r>
            <a:rPr lang="id-ID" altLang="ko-KR" dirty="0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enefit transfer</a:t>
          </a:r>
          <a:r>
            <a:rPr lang="en-US" altLang="ko-KR" dirty="0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 for Damage Assessment</a:t>
          </a:r>
          <a:endParaRPr lang="id-ID" dirty="0">
            <a:solidFill>
              <a:schemeClr val="bg1"/>
            </a:solidFill>
          </a:endParaRPr>
        </a:p>
      </dgm:t>
    </dgm:pt>
    <dgm:pt modelId="{C2363030-B383-40FA-949D-6A952C62F63F}" type="parTrans" cxnId="{79DF8A62-A354-4FFF-8FD6-68F00F153713}">
      <dgm:prSet/>
      <dgm:spPr/>
      <dgm:t>
        <a:bodyPr/>
        <a:lstStyle/>
        <a:p>
          <a:endParaRPr lang="id-ID"/>
        </a:p>
      </dgm:t>
    </dgm:pt>
    <dgm:pt modelId="{B0CFB404-52CF-4988-9018-8B4FCBD861AC}" type="sibTrans" cxnId="{79DF8A62-A354-4FFF-8FD6-68F00F153713}">
      <dgm:prSet/>
      <dgm:spPr/>
      <dgm:t>
        <a:bodyPr/>
        <a:lstStyle/>
        <a:p>
          <a:endParaRPr lang="id-ID"/>
        </a:p>
      </dgm:t>
    </dgm:pt>
    <dgm:pt modelId="{7D02AE1B-E886-4DAC-A71C-B306B6C68A5F}">
      <dgm:prSet phldrT="[Text]"/>
      <dgm:spPr>
        <a:solidFill>
          <a:schemeClr val="tx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355600" indent="-355600"/>
          <a:r>
            <a:rPr lang="id-ID" dirty="0" smtClean="0"/>
            <a:t>2. </a:t>
          </a:r>
          <a:r>
            <a:rPr lang="en-US" dirty="0" smtClean="0"/>
            <a:t>The steps of benefit Transfer Method</a:t>
          </a:r>
          <a:endParaRPr lang="id-ID" dirty="0"/>
        </a:p>
      </dgm:t>
    </dgm:pt>
    <dgm:pt modelId="{03FD4765-BD70-4826-AEB6-3384839DF824}" type="parTrans" cxnId="{21ADC365-B112-4D77-8DA7-9FADCD07AD84}">
      <dgm:prSet/>
      <dgm:spPr/>
      <dgm:t>
        <a:bodyPr/>
        <a:lstStyle/>
        <a:p>
          <a:endParaRPr lang="id-ID"/>
        </a:p>
      </dgm:t>
    </dgm:pt>
    <dgm:pt modelId="{0CD6E1C1-5FEB-45B6-965B-D21C78B8FF1C}" type="sibTrans" cxnId="{21ADC365-B112-4D77-8DA7-9FADCD07AD84}">
      <dgm:prSet/>
      <dgm:spPr/>
      <dgm:t>
        <a:bodyPr/>
        <a:lstStyle/>
        <a:p>
          <a:endParaRPr lang="id-ID"/>
        </a:p>
      </dgm:t>
    </dgm:pt>
    <dgm:pt modelId="{5897B492-A7B9-49B6-BE2C-D382DE065247}">
      <dgm:prSet phldrT="[Text]"/>
      <dgm:spPr>
        <a:solidFill>
          <a:srgbClr val="660066"/>
        </a:solidFill>
        <a:ln>
          <a:solidFill>
            <a:srgbClr val="FFFF00"/>
          </a:solidFill>
        </a:ln>
      </dgm:spPr>
      <dgm:t>
        <a:bodyPr/>
        <a:lstStyle/>
        <a:p>
          <a:pPr marL="355600" indent="-355600"/>
          <a:r>
            <a:rPr lang="id-ID" dirty="0" smtClean="0"/>
            <a:t>3. </a:t>
          </a:r>
          <a:r>
            <a:rPr lang="en-US" altLang="ko-KR" dirty="0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Types of Benefit Transfer</a:t>
          </a:r>
          <a:endParaRPr lang="id-ID" dirty="0">
            <a:solidFill>
              <a:schemeClr val="bg1"/>
            </a:solidFill>
          </a:endParaRPr>
        </a:p>
      </dgm:t>
    </dgm:pt>
    <dgm:pt modelId="{40FE63CB-0F62-445C-BF14-D7593F5A9097}" type="parTrans" cxnId="{D1EBEB14-98CD-4319-B1E8-C376D135EA35}">
      <dgm:prSet/>
      <dgm:spPr/>
      <dgm:t>
        <a:bodyPr/>
        <a:lstStyle/>
        <a:p>
          <a:endParaRPr lang="id-ID"/>
        </a:p>
      </dgm:t>
    </dgm:pt>
    <dgm:pt modelId="{8232ADFC-C03D-4946-BB05-BF444EE59AD2}" type="sibTrans" cxnId="{D1EBEB14-98CD-4319-B1E8-C376D135EA35}">
      <dgm:prSet/>
      <dgm:spPr/>
      <dgm:t>
        <a:bodyPr/>
        <a:lstStyle/>
        <a:p>
          <a:endParaRPr lang="id-ID"/>
        </a:p>
      </dgm:t>
    </dgm:pt>
    <dgm:pt modelId="{1947C75B-5EB5-4B5F-96D5-CFDB02847E47}">
      <dgm:prSet/>
      <dgm:spPr>
        <a:solidFill>
          <a:srgbClr val="006600"/>
        </a:solidFill>
        <a:ln>
          <a:solidFill>
            <a:srgbClr val="FF0000"/>
          </a:solidFill>
        </a:ln>
      </dgm:spPr>
      <dgm:t>
        <a:bodyPr/>
        <a:lstStyle/>
        <a:p>
          <a:pPr marL="450850" indent="-450850"/>
          <a:r>
            <a:rPr lang="id-ID" dirty="0" smtClean="0">
              <a:solidFill>
                <a:schemeClr val="bg1"/>
              </a:solidFill>
            </a:rPr>
            <a:t>4. </a:t>
          </a:r>
          <a:r>
            <a:rPr lang="id-ID" altLang="ko-KR" dirty="0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Limita</a:t>
          </a:r>
          <a:r>
            <a:rPr lang="en-US" altLang="ko-KR" dirty="0" err="1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tions</a:t>
          </a:r>
          <a:r>
            <a:rPr lang="en-US" altLang="ko-KR" dirty="0" smtClean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rPr>
            <a:t> of Benefit Transfer</a:t>
          </a:r>
          <a:endParaRPr lang="id-ID" dirty="0">
            <a:solidFill>
              <a:schemeClr val="bg1"/>
            </a:solidFill>
          </a:endParaRPr>
        </a:p>
      </dgm:t>
    </dgm:pt>
    <dgm:pt modelId="{FB911EE5-10E8-42E2-8589-9C9A59CF4420}" type="parTrans" cxnId="{F18DA3D5-928F-4786-BEE7-CDDF55D3E611}">
      <dgm:prSet/>
      <dgm:spPr/>
      <dgm:t>
        <a:bodyPr/>
        <a:lstStyle/>
        <a:p>
          <a:endParaRPr lang="id-ID"/>
        </a:p>
      </dgm:t>
    </dgm:pt>
    <dgm:pt modelId="{B654E4A9-0AB6-4F22-AC1B-782E9385AB3B}" type="sibTrans" cxnId="{F18DA3D5-928F-4786-BEE7-CDDF55D3E611}">
      <dgm:prSet/>
      <dgm:spPr/>
      <dgm:t>
        <a:bodyPr/>
        <a:lstStyle/>
        <a:p>
          <a:endParaRPr lang="id-ID"/>
        </a:p>
      </dgm:t>
    </dgm:pt>
    <dgm:pt modelId="{30A90CA7-DB5E-4C32-A0D8-E3386A36F2DD}" type="pres">
      <dgm:prSet presAssocID="{676CB77B-FEB8-4C88-88F1-26212A06FC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2CD74F-AA47-4AC6-9060-3AE0611DE503}" type="pres">
      <dgm:prSet presAssocID="{676CB77B-FEB8-4C88-88F1-26212A06FC59}" presName="dummyMaxCanvas" presStyleCnt="0">
        <dgm:presLayoutVars/>
      </dgm:prSet>
      <dgm:spPr/>
    </dgm:pt>
    <dgm:pt modelId="{8D901D8D-0F7D-4BF0-9387-C1564140C2A9}" type="pres">
      <dgm:prSet presAssocID="{676CB77B-FEB8-4C88-88F1-26212A06FC5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725C25-F034-4E8D-AC8B-4B2C5DBB0FF4}" type="pres">
      <dgm:prSet presAssocID="{676CB77B-FEB8-4C88-88F1-26212A06FC5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809A9D-AB67-4337-B8C7-8DE6F12025BC}" type="pres">
      <dgm:prSet presAssocID="{676CB77B-FEB8-4C88-88F1-26212A06FC5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E8AEDF-E284-444C-A6C4-888AA4D16639}" type="pres">
      <dgm:prSet presAssocID="{676CB77B-FEB8-4C88-88F1-26212A06FC59}" presName="FourNodes_4" presStyleLbl="node1" presStyleIdx="3" presStyleCnt="4" custScaleY="1271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616D7D-EEC1-4172-B17E-B03DA71D2F51}" type="pres">
      <dgm:prSet presAssocID="{676CB77B-FEB8-4C88-88F1-26212A06FC5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0DB3E2-C6CB-4D71-8671-71E059CABAB4}" type="pres">
      <dgm:prSet presAssocID="{676CB77B-FEB8-4C88-88F1-26212A06FC5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B8627A-F8B8-4FEE-898A-93ADB82DB1EF}" type="pres">
      <dgm:prSet presAssocID="{676CB77B-FEB8-4C88-88F1-26212A06FC5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1A19A5-DE7D-4919-9D40-497592067043}" type="pres">
      <dgm:prSet presAssocID="{676CB77B-FEB8-4C88-88F1-26212A06FC5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8715ED-83F8-4BB4-835D-78D0766261A3}" type="pres">
      <dgm:prSet presAssocID="{676CB77B-FEB8-4C88-88F1-26212A06FC5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05B424-35FF-4BDF-90B8-E05415C98761}" type="pres">
      <dgm:prSet presAssocID="{676CB77B-FEB8-4C88-88F1-26212A06FC5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C24B97-9E0E-4D06-A52D-2179BDD98F04}" type="pres">
      <dgm:prSet presAssocID="{676CB77B-FEB8-4C88-88F1-26212A06FC5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E25DFEB-5A26-40F8-A264-33A8117B73B5}" type="presOf" srcId="{7D02AE1B-E886-4DAC-A71C-B306B6C68A5F}" destId="{0D725C25-F034-4E8D-AC8B-4B2C5DBB0FF4}" srcOrd="0" destOrd="0" presId="urn:microsoft.com/office/officeart/2005/8/layout/vProcess5"/>
    <dgm:cxn modelId="{79DF8A62-A354-4FFF-8FD6-68F00F153713}" srcId="{676CB77B-FEB8-4C88-88F1-26212A06FC59}" destId="{8482A232-7E4A-425A-802F-1522A62D8A5C}" srcOrd="0" destOrd="0" parTransId="{C2363030-B383-40FA-949D-6A952C62F63F}" sibTransId="{B0CFB404-52CF-4988-9018-8B4FCBD861AC}"/>
    <dgm:cxn modelId="{B0C22281-B9B0-4CC9-BB43-BA9CE8EFE20A}" type="presOf" srcId="{5897B492-A7B9-49B6-BE2C-D382DE065247}" destId="{23809A9D-AB67-4337-B8C7-8DE6F12025BC}" srcOrd="0" destOrd="0" presId="urn:microsoft.com/office/officeart/2005/8/layout/vProcess5"/>
    <dgm:cxn modelId="{461D978F-25E8-43DF-8B6D-8B8C47866278}" type="presOf" srcId="{8232ADFC-C03D-4946-BB05-BF444EE59AD2}" destId="{B4B8627A-F8B8-4FEE-898A-93ADB82DB1EF}" srcOrd="0" destOrd="0" presId="urn:microsoft.com/office/officeart/2005/8/layout/vProcess5"/>
    <dgm:cxn modelId="{71322D0F-80A3-427B-85F0-F136D218AEDA}" type="presOf" srcId="{8482A232-7E4A-425A-802F-1522A62D8A5C}" destId="{161A19A5-DE7D-4919-9D40-497592067043}" srcOrd="1" destOrd="0" presId="urn:microsoft.com/office/officeart/2005/8/layout/vProcess5"/>
    <dgm:cxn modelId="{73A7E7A3-52A4-494C-B78D-39CCD0E58013}" type="presOf" srcId="{0CD6E1C1-5FEB-45B6-965B-D21C78B8FF1C}" destId="{870DB3E2-C6CB-4D71-8671-71E059CABAB4}" srcOrd="0" destOrd="0" presId="urn:microsoft.com/office/officeart/2005/8/layout/vProcess5"/>
    <dgm:cxn modelId="{D1EBEB14-98CD-4319-B1E8-C376D135EA35}" srcId="{676CB77B-FEB8-4C88-88F1-26212A06FC59}" destId="{5897B492-A7B9-49B6-BE2C-D382DE065247}" srcOrd="2" destOrd="0" parTransId="{40FE63CB-0F62-445C-BF14-D7593F5A9097}" sibTransId="{8232ADFC-C03D-4946-BB05-BF444EE59AD2}"/>
    <dgm:cxn modelId="{F719AE71-D0C1-442F-91EE-FC73F8A2E1C9}" type="presOf" srcId="{B0CFB404-52CF-4988-9018-8B4FCBD861AC}" destId="{B0616D7D-EEC1-4172-B17E-B03DA71D2F51}" srcOrd="0" destOrd="0" presId="urn:microsoft.com/office/officeart/2005/8/layout/vProcess5"/>
    <dgm:cxn modelId="{51C69267-A08E-4C0F-8A43-5C3ADDAA371E}" type="presOf" srcId="{7D02AE1B-E886-4DAC-A71C-B306B6C68A5F}" destId="{B58715ED-83F8-4BB4-835D-78D0766261A3}" srcOrd="1" destOrd="0" presId="urn:microsoft.com/office/officeart/2005/8/layout/vProcess5"/>
    <dgm:cxn modelId="{6FD76139-74FA-405E-BFB6-DF65AC03DA84}" type="presOf" srcId="{676CB77B-FEB8-4C88-88F1-26212A06FC59}" destId="{30A90CA7-DB5E-4C32-A0D8-E3386A36F2DD}" srcOrd="0" destOrd="0" presId="urn:microsoft.com/office/officeart/2005/8/layout/vProcess5"/>
    <dgm:cxn modelId="{21ADC365-B112-4D77-8DA7-9FADCD07AD84}" srcId="{676CB77B-FEB8-4C88-88F1-26212A06FC59}" destId="{7D02AE1B-E886-4DAC-A71C-B306B6C68A5F}" srcOrd="1" destOrd="0" parTransId="{03FD4765-BD70-4826-AEB6-3384839DF824}" sibTransId="{0CD6E1C1-5FEB-45B6-965B-D21C78B8FF1C}"/>
    <dgm:cxn modelId="{F18DA3D5-928F-4786-BEE7-CDDF55D3E611}" srcId="{676CB77B-FEB8-4C88-88F1-26212A06FC59}" destId="{1947C75B-5EB5-4B5F-96D5-CFDB02847E47}" srcOrd="3" destOrd="0" parTransId="{FB911EE5-10E8-42E2-8589-9C9A59CF4420}" sibTransId="{B654E4A9-0AB6-4F22-AC1B-782E9385AB3B}"/>
    <dgm:cxn modelId="{A2345EA2-BAB5-4737-8FD7-A38B61898376}" type="presOf" srcId="{1947C75B-5EB5-4B5F-96D5-CFDB02847E47}" destId="{37C24B97-9E0E-4D06-A52D-2179BDD98F04}" srcOrd="1" destOrd="0" presId="urn:microsoft.com/office/officeart/2005/8/layout/vProcess5"/>
    <dgm:cxn modelId="{1AE83390-BEC4-4DDE-B975-185998B707EA}" type="presOf" srcId="{8482A232-7E4A-425A-802F-1522A62D8A5C}" destId="{8D901D8D-0F7D-4BF0-9387-C1564140C2A9}" srcOrd="0" destOrd="0" presId="urn:microsoft.com/office/officeart/2005/8/layout/vProcess5"/>
    <dgm:cxn modelId="{31D043AC-FF5A-40DC-9EC8-0F6699EA428C}" type="presOf" srcId="{5897B492-A7B9-49B6-BE2C-D382DE065247}" destId="{0205B424-35FF-4BDF-90B8-E05415C98761}" srcOrd="1" destOrd="0" presId="urn:microsoft.com/office/officeart/2005/8/layout/vProcess5"/>
    <dgm:cxn modelId="{177713D2-4BF3-4512-8A93-A7F85D7BC94D}" type="presOf" srcId="{1947C75B-5EB5-4B5F-96D5-CFDB02847E47}" destId="{9BE8AEDF-E284-444C-A6C4-888AA4D16639}" srcOrd="0" destOrd="0" presId="urn:microsoft.com/office/officeart/2005/8/layout/vProcess5"/>
    <dgm:cxn modelId="{9584629C-1278-4B34-988C-831880F32454}" type="presParOf" srcId="{30A90CA7-DB5E-4C32-A0D8-E3386A36F2DD}" destId="{112CD74F-AA47-4AC6-9060-3AE0611DE503}" srcOrd="0" destOrd="0" presId="urn:microsoft.com/office/officeart/2005/8/layout/vProcess5"/>
    <dgm:cxn modelId="{5BD11B09-E77F-450F-9F05-B7EA8988E80B}" type="presParOf" srcId="{30A90CA7-DB5E-4C32-A0D8-E3386A36F2DD}" destId="{8D901D8D-0F7D-4BF0-9387-C1564140C2A9}" srcOrd="1" destOrd="0" presId="urn:microsoft.com/office/officeart/2005/8/layout/vProcess5"/>
    <dgm:cxn modelId="{D4088EEB-230C-44F4-9764-D61EF0F8621A}" type="presParOf" srcId="{30A90CA7-DB5E-4C32-A0D8-E3386A36F2DD}" destId="{0D725C25-F034-4E8D-AC8B-4B2C5DBB0FF4}" srcOrd="2" destOrd="0" presId="urn:microsoft.com/office/officeart/2005/8/layout/vProcess5"/>
    <dgm:cxn modelId="{1F892F62-3868-4E19-B070-7A0D94862B24}" type="presParOf" srcId="{30A90CA7-DB5E-4C32-A0D8-E3386A36F2DD}" destId="{23809A9D-AB67-4337-B8C7-8DE6F12025BC}" srcOrd="3" destOrd="0" presId="urn:microsoft.com/office/officeart/2005/8/layout/vProcess5"/>
    <dgm:cxn modelId="{58C048AC-3A4D-4576-8012-63DA3B9EEE35}" type="presParOf" srcId="{30A90CA7-DB5E-4C32-A0D8-E3386A36F2DD}" destId="{9BE8AEDF-E284-444C-A6C4-888AA4D16639}" srcOrd="4" destOrd="0" presId="urn:microsoft.com/office/officeart/2005/8/layout/vProcess5"/>
    <dgm:cxn modelId="{6BC7B4F9-6BC4-4D0F-8813-7F31726F8237}" type="presParOf" srcId="{30A90CA7-DB5E-4C32-A0D8-E3386A36F2DD}" destId="{B0616D7D-EEC1-4172-B17E-B03DA71D2F51}" srcOrd="5" destOrd="0" presId="urn:microsoft.com/office/officeart/2005/8/layout/vProcess5"/>
    <dgm:cxn modelId="{66B45074-8867-4786-A85A-5DF34C894B5C}" type="presParOf" srcId="{30A90CA7-DB5E-4C32-A0D8-E3386A36F2DD}" destId="{870DB3E2-C6CB-4D71-8671-71E059CABAB4}" srcOrd="6" destOrd="0" presId="urn:microsoft.com/office/officeart/2005/8/layout/vProcess5"/>
    <dgm:cxn modelId="{44F799C4-F43D-48E8-9311-CEE9E068365E}" type="presParOf" srcId="{30A90CA7-DB5E-4C32-A0D8-E3386A36F2DD}" destId="{B4B8627A-F8B8-4FEE-898A-93ADB82DB1EF}" srcOrd="7" destOrd="0" presId="urn:microsoft.com/office/officeart/2005/8/layout/vProcess5"/>
    <dgm:cxn modelId="{9BCC0F18-0851-4269-BE3D-6AC1876E342F}" type="presParOf" srcId="{30A90CA7-DB5E-4C32-A0D8-E3386A36F2DD}" destId="{161A19A5-DE7D-4919-9D40-497592067043}" srcOrd="8" destOrd="0" presId="urn:microsoft.com/office/officeart/2005/8/layout/vProcess5"/>
    <dgm:cxn modelId="{8A8F117D-6E84-4714-9A34-F5C3256015F6}" type="presParOf" srcId="{30A90CA7-DB5E-4C32-A0D8-E3386A36F2DD}" destId="{B58715ED-83F8-4BB4-835D-78D0766261A3}" srcOrd="9" destOrd="0" presId="urn:microsoft.com/office/officeart/2005/8/layout/vProcess5"/>
    <dgm:cxn modelId="{AD17C0FC-AA4A-42B3-93B0-2A32D01F1553}" type="presParOf" srcId="{30A90CA7-DB5E-4C32-A0D8-E3386A36F2DD}" destId="{0205B424-35FF-4BDF-90B8-E05415C98761}" srcOrd="10" destOrd="0" presId="urn:microsoft.com/office/officeart/2005/8/layout/vProcess5"/>
    <dgm:cxn modelId="{67BD5965-1A9B-4653-BA99-ED6C847F4840}" type="presParOf" srcId="{30A90CA7-DB5E-4C32-A0D8-E3386A36F2DD}" destId="{37C24B97-9E0E-4D06-A52D-2179BDD98F04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0CC54-EE9D-46EE-AAEB-5F689DC7D670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1AD1E4C-98F7-4262-9F86-2B4BF4A5C933}">
      <dgm:prSet phldrT="[Text]"/>
      <dgm:spPr>
        <a:solidFill>
          <a:srgbClr val="663300"/>
        </a:solidFill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Kualitas studi eksisting (mis. kekuatan dari pendekatan studi yang digunakan)</a:t>
          </a:r>
          <a:endParaRPr lang="id-ID" dirty="0">
            <a:solidFill>
              <a:schemeClr val="bg1"/>
            </a:solidFill>
          </a:endParaRPr>
        </a:p>
      </dgm:t>
    </dgm:pt>
    <dgm:pt modelId="{B0E800C6-B500-474C-9286-F04A245FE1F4}" type="parTrans" cxnId="{802DF25C-15DA-4B3A-AA26-1E53EC0D5D5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443FFB7-83D7-4020-A9F1-0E90185898AD}" type="sibTrans" cxnId="{802DF25C-15DA-4B3A-AA26-1E53EC0D5D5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11A0382F-0918-4A31-8BEC-050201761EDF}">
      <dgm:prSet phldrT="[Text]"/>
      <dgm:spPr>
        <a:solidFill>
          <a:srgbClr val="660066"/>
        </a:solidFill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Kesamaan dari SDAL yang rusak pada existing site dengan assessment site</a:t>
          </a:r>
          <a:endParaRPr lang="id-ID" dirty="0">
            <a:solidFill>
              <a:schemeClr val="bg1"/>
            </a:solidFill>
          </a:endParaRPr>
        </a:p>
      </dgm:t>
    </dgm:pt>
    <dgm:pt modelId="{33BCBF78-BCDB-41FF-BE9C-F752E1B92D37}" type="parTrans" cxnId="{208BC60E-DE45-4E07-BE90-9BAC95AAC2A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92096438-5FF3-4343-9327-41B9778A7661}" type="sibTrans" cxnId="{208BC60E-DE45-4E07-BE90-9BAC95AAC2A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9B197BA-19BC-4D08-8380-13923398AF31}" type="pres">
      <dgm:prSet presAssocID="{DA50CC54-EE9D-46EE-AAEB-5F689DC7D6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685F974-47EE-42A0-A577-F8942A4CB207}" type="pres">
      <dgm:prSet presAssocID="{71AD1E4C-98F7-4262-9F86-2B4BF4A5C933}" presName="composite" presStyleCnt="0"/>
      <dgm:spPr/>
    </dgm:pt>
    <dgm:pt modelId="{EB11C852-8BC0-4ADF-BE29-9CEAFAD8FB0B}" type="pres">
      <dgm:prSet presAssocID="{71AD1E4C-98F7-4262-9F86-2B4BF4A5C933}" presName="imgShp" presStyleLbl="fgImgPlace1" presStyleIdx="0" presStyleCnt="2"/>
      <dgm:spPr/>
    </dgm:pt>
    <dgm:pt modelId="{A3D01A34-A74C-4D18-A58F-4331CC764DDE}" type="pres">
      <dgm:prSet presAssocID="{71AD1E4C-98F7-4262-9F86-2B4BF4A5C93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4CA4DD-DF5F-4917-8051-785BCFDCFB45}" type="pres">
      <dgm:prSet presAssocID="{C443FFB7-83D7-4020-A9F1-0E90185898AD}" presName="spacing" presStyleCnt="0"/>
      <dgm:spPr/>
    </dgm:pt>
    <dgm:pt modelId="{5BEDBDE7-7BB8-462F-9551-E98A3EEF6F5E}" type="pres">
      <dgm:prSet presAssocID="{11A0382F-0918-4A31-8BEC-050201761EDF}" presName="composite" presStyleCnt="0"/>
      <dgm:spPr/>
    </dgm:pt>
    <dgm:pt modelId="{931BBAE5-CAED-4AE6-A77D-F4B101A6E453}" type="pres">
      <dgm:prSet presAssocID="{11A0382F-0918-4A31-8BEC-050201761EDF}" presName="imgShp" presStyleLbl="fgImgPlace1" presStyleIdx="1" presStyleCnt="2"/>
      <dgm:spPr/>
    </dgm:pt>
    <dgm:pt modelId="{0E508726-9248-4660-9F4E-AF828DDEDF82}" type="pres">
      <dgm:prSet presAssocID="{11A0382F-0918-4A31-8BEC-050201761ED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8D425D-E167-4389-BDEF-41F627B130F7}" type="presOf" srcId="{DA50CC54-EE9D-46EE-AAEB-5F689DC7D670}" destId="{A9B197BA-19BC-4D08-8380-13923398AF31}" srcOrd="0" destOrd="0" presId="urn:microsoft.com/office/officeart/2005/8/layout/vList3"/>
    <dgm:cxn modelId="{D10C94E6-45CA-4433-8B71-8AC28F2141B4}" type="presOf" srcId="{71AD1E4C-98F7-4262-9F86-2B4BF4A5C933}" destId="{A3D01A34-A74C-4D18-A58F-4331CC764DDE}" srcOrd="0" destOrd="0" presId="urn:microsoft.com/office/officeart/2005/8/layout/vList3"/>
    <dgm:cxn modelId="{208BC60E-DE45-4E07-BE90-9BAC95AAC2A8}" srcId="{DA50CC54-EE9D-46EE-AAEB-5F689DC7D670}" destId="{11A0382F-0918-4A31-8BEC-050201761EDF}" srcOrd="1" destOrd="0" parTransId="{33BCBF78-BCDB-41FF-BE9C-F752E1B92D37}" sibTransId="{92096438-5FF3-4343-9327-41B9778A7661}"/>
    <dgm:cxn modelId="{802DF25C-15DA-4B3A-AA26-1E53EC0D5D56}" srcId="{DA50CC54-EE9D-46EE-AAEB-5F689DC7D670}" destId="{71AD1E4C-98F7-4262-9F86-2B4BF4A5C933}" srcOrd="0" destOrd="0" parTransId="{B0E800C6-B500-474C-9286-F04A245FE1F4}" sibTransId="{C443FFB7-83D7-4020-A9F1-0E90185898AD}"/>
    <dgm:cxn modelId="{0B313BFF-82C9-4FBA-A40A-CEDFA7E41457}" type="presOf" srcId="{11A0382F-0918-4A31-8BEC-050201761EDF}" destId="{0E508726-9248-4660-9F4E-AF828DDEDF82}" srcOrd="0" destOrd="0" presId="urn:microsoft.com/office/officeart/2005/8/layout/vList3"/>
    <dgm:cxn modelId="{63BBD5D1-EB21-4771-AF82-45C38B96F6EE}" type="presParOf" srcId="{A9B197BA-19BC-4D08-8380-13923398AF31}" destId="{5685F974-47EE-42A0-A577-F8942A4CB207}" srcOrd="0" destOrd="0" presId="urn:microsoft.com/office/officeart/2005/8/layout/vList3"/>
    <dgm:cxn modelId="{F308D697-205A-43CA-A23C-018C5DCCD7A9}" type="presParOf" srcId="{5685F974-47EE-42A0-A577-F8942A4CB207}" destId="{EB11C852-8BC0-4ADF-BE29-9CEAFAD8FB0B}" srcOrd="0" destOrd="0" presId="urn:microsoft.com/office/officeart/2005/8/layout/vList3"/>
    <dgm:cxn modelId="{87A9E359-A779-4BC0-911E-D273907CEE5E}" type="presParOf" srcId="{5685F974-47EE-42A0-A577-F8942A4CB207}" destId="{A3D01A34-A74C-4D18-A58F-4331CC764DDE}" srcOrd="1" destOrd="0" presId="urn:microsoft.com/office/officeart/2005/8/layout/vList3"/>
    <dgm:cxn modelId="{C0617561-D3FD-4E67-BB54-A012D5D8578A}" type="presParOf" srcId="{A9B197BA-19BC-4D08-8380-13923398AF31}" destId="{A94CA4DD-DF5F-4917-8051-785BCFDCFB45}" srcOrd="1" destOrd="0" presId="urn:microsoft.com/office/officeart/2005/8/layout/vList3"/>
    <dgm:cxn modelId="{29CE690F-CED0-4B3D-8533-081FA867BD32}" type="presParOf" srcId="{A9B197BA-19BC-4D08-8380-13923398AF31}" destId="{5BEDBDE7-7BB8-462F-9551-E98A3EEF6F5E}" srcOrd="2" destOrd="0" presId="urn:microsoft.com/office/officeart/2005/8/layout/vList3"/>
    <dgm:cxn modelId="{F8548B71-81C4-4353-BEC3-4DD5394400F5}" type="presParOf" srcId="{5BEDBDE7-7BB8-462F-9551-E98A3EEF6F5E}" destId="{931BBAE5-CAED-4AE6-A77D-F4B101A6E453}" srcOrd="0" destOrd="0" presId="urn:microsoft.com/office/officeart/2005/8/layout/vList3"/>
    <dgm:cxn modelId="{099C18BE-4249-43A4-BD1C-E8C1D9366B27}" type="presParOf" srcId="{5BEDBDE7-7BB8-462F-9551-E98A3EEF6F5E}" destId="{0E508726-9248-4660-9F4E-AF828DDEDF82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CF640-5FA7-4624-989E-C387DFD5C594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CEDE340-E2FB-47C9-9954-CC3F5FDC28D4}">
      <dgm:prSet phldrT="[Text]"/>
      <dgm:spPr/>
      <dgm:t>
        <a:bodyPr/>
        <a:lstStyle/>
        <a:p>
          <a:r>
            <a:rPr lang="id-ID" dirty="0" smtClean="0"/>
            <a:t>UNIT VALUE TRANSFER</a:t>
          </a:r>
          <a:endParaRPr lang="id-ID" dirty="0"/>
        </a:p>
      </dgm:t>
    </dgm:pt>
    <dgm:pt modelId="{1B45F874-D20E-4A1A-A586-EDE14C5FBFFB}" type="parTrans" cxnId="{CDEDE583-3472-48E8-A6BB-7161C240E7E5}">
      <dgm:prSet/>
      <dgm:spPr/>
      <dgm:t>
        <a:bodyPr/>
        <a:lstStyle/>
        <a:p>
          <a:endParaRPr lang="id-ID"/>
        </a:p>
      </dgm:t>
    </dgm:pt>
    <dgm:pt modelId="{BBC0317E-917D-4559-98E8-61BA7FD11173}" type="sibTrans" cxnId="{CDEDE583-3472-48E8-A6BB-7161C240E7E5}">
      <dgm:prSet/>
      <dgm:spPr/>
      <dgm:t>
        <a:bodyPr/>
        <a:lstStyle/>
        <a:p>
          <a:endParaRPr lang="id-ID"/>
        </a:p>
      </dgm:t>
    </dgm:pt>
    <dgm:pt modelId="{A650AF13-81C9-4639-9890-A9A0F7F2FE52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Simple (naive) unit transfer           </a:t>
          </a:r>
          <a:r>
            <a:rPr lang="id-ID" dirty="0" smtClean="0">
              <a:solidFill>
                <a:srgbClr val="0000CC"/>
              </a:solidFill>
            </a:rPr>
            <a:t>(use value : CS activity day &amp; non use value: WTP household year)</a:t>
          </a:r>
          <a:endParaRPr lang="id-ID" dirty="0">
            <a:solidFill>
              <a:srgbClr val="0000CC"/>
            </a:solidFill>
          </a:endParaRPr>
        </a:p>
      </dgm:t>
    </dgm:pt>
    <dgm:pt modelId="{04404438-C5F0-409F-A9DF-DF5547C6C3C0}" type="parTrans" cxnId="{8804467D-4220-4FE7-AF87-3117CFCA0A1F}">
      <dgm:prSet/>
      <dgm:spPr/>
      <dgm:t>
        <a:bodyPr/>
        <a:lstStyle/>
        <a:p>
          <a:endParaRPr lang="id-ID"/>
        </a:p>
      </dgm:t>
    </dgm:pt>
    <dgm:pt modelId="{2E2EED3A-ECA5-4C82-9F15-5855AB86AE2D}" type="sibTrans" cxnId="{8804467D-4220-4FE7-AF87-3117CFCA0A1F}">
      <dgm:prSet/>
      <dgm:spPr/>
      <dgm:t>
        <a:bodyPr/>
        <a:lstStyle/>
        <a:p>
          <a:endParaRPr lang="id-ID"/>
        </a:p>
      </dgm:t>
    </dgm:pt>
    <dgm:pt modelId="{D10CAF37-B4D7-41CA-BDAA-803D6D8281BE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Unit transfer with income adjustments</a:t>
          </a:r>
          <a:endParaRPr lang="id-ID" dirty="0">
            <a:solidFill>
              <a:srgbClr val="000000"/>
            </a:solidFill>
          </a:endParaRPr>
        </a:p>
      </dgm:t>
    </dgm:pt>
    <dgm:pt modelId="{B2C0A326-8AAF-4C83-9543-A0180A6823FF}" type="parTrans" cxnId="{44908E1B-31C4-4058-A528-E1DA0DF8381E}">
      <dgm:prSet/>
      <dgm:spPr/>
      <dgm:t>
        <a:bodyPr/>
        <a:lstStyle/>
        <a:p>
          <a:endParaRPr lang="id-ID"/>
        </a:p>
      </dgm:t>
    </dgm:pt>
    <dgm:pt modelId="{89B41492-7ACC-4066-91FE-52DA9F273BFE}" type="sibTrans" cxnId="{44908E1B-31C4-4058-A528-E1DA0DF8381E}">
      <dgm:prSet/>
      <dgm:spPr/>
      <dgm:t>
        <a:bodyPr/>
        <a:lstStyle/>
        <a:p>
          <a:endParaRPr lang="id-ID"/>
        </a:p>
      </dgm:t>
    </dgm:pt>
    <dgm:pt modelId="{5D7154B1-F8F6-41B6-AB4A-20F18E9CDA19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FUNCTION TRANSFER</a:t>
          </a:r>
          <a:endParaRPr lang="id-ID" dirty="0">
            <a:solidFill>
              <a:srgbClr val="000000"/>
            </a:solidFill>
          </a:endParaRPr>
        </a:p>
      </dgm:t>
    </dgm:pt>
    <dgm:pt modelId="{D015B0C0-FF87-443A-9710-E7D2F79B56C5}" type="parTrans" cxnId="{99DEC7F8-EFF4-4F77-A0AC-56BE89148A69}">
      <dgm:prSet/>
      <dgm:spPr/>
      <dgm:t>
        <a:bodyPr/>
        <a:lstStyle/>
        <a:p>
          <a:endParaRPr lang="id-ID"/>
        </a:p>
      </dgm:t>
    </dgm:pt>
    <dgm:pt modelId="{AEBC2AA4-1C02-4708-8785-1093FB947F00}" type="sibTrans" cxnId="{99DEC7F8-EFF4-4F77-A0AC-56BE89148A69}">
      <dgm:prSet/>
      <dgm:spPr/>
      <dgm:t>
        <a:bodyPr/>
        <a:lstStyle/>
        <a:p>
          <a:endParaRPr lang="id-ID"/>
        </a:p>
      </dgm:t>
    </dgm:pt>
    <dgm:pt modelId="{AEC613A7-353C-4D8B-B794-589033755F3A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Meta analysis </a:t>
          </a:r>
          <a:r>
            <a:rPr lang="id-ID" dirty="0" smtClean="0">
              <a:solidFill>
                <a:srgbClr val="000000"/>
              </a:solidFill>
              <a:sym typeface="Wingdings" pitchFamily="2" charset="2"/>
            </a:rPr>
            <a:t> from many studies with different scope</a:t>
          </a:r>
          <a:endParaRPr lang="id-ID" dirty="0">
            <a:solidFill>
              <a:srgbClr val="000000"/>
            </a:solidFill>
          </a:endParaRPr>
        </a:p>
      </dgm:t>
    </dgm:pt>
    <dgm:pt modelId="{EE8D0A76-0707-48BF-B7D2-50BC43C99D7A}" type="parTrans" cxnId="{C49CC17B-AEBB-47C7-86D3-7B61967D51D4}">
      <dgm:prSet/>
      <dgm:spPr/>
      <dgm:t>
        <a:bodyPr/>
        <a:lstStyle/>
        <a:p>
          <a:endParaRPr lang="id-ID"/>
        </a:p>
      </dgm:t>
    </dgm:pt>
    <dgm:pt modelId="{9986CE9D-BD7A-493B-8AA8-5346EA8921E0}" type="sibTrans" cxnId="{C49CC17B-AEBB-47C7-86D3-7B61967D51D4}">
      <dgm:prSet/>
      <dgm:spPr/>
      <dgm:t>
        <a:bodyPr/>
        <a:lstStyle/>
        <a:p>
          <a:endParaRPr lang="id-ID"/>
        </a:p>
      </dgm:t>
    </dgm:pt>
    <dgm:pt modelId="{6D7C2E9D-34B9-411B-87D8-A0BB7095651C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International transfer – adjusted exchange rates</a:t>
          </a:r>
          <a:endParaRPr lang="id-ID" dirty="0">
            <a:solidFill>
              <a:srgbClr val="000000"/>
            </a:solidFill>
          </a:endParaRPr>
        </a:p>
      </dgm:t>
    </dgm:pt>
    <dgm:pt modelId="{F5899287-7A36-4436-841E-58271552B86C}" type="parTrans" cxnId="{2B2EC38C-ABC6-44C8-BEB4-6E0B3A164C6F}">
      <dgm:prSet/>
      <dgm:spPr/>
      <dgm:t>
        <a:bodyPr/>
        <a:lstStyle/>
        <a:p>
          <a:endParaRPr lang="id-ID"/>
        </a:p>
      </dgm:t>
    </dgm:pt>
    <dgm:pt modelId="{DC554C2D-F8BD-48B3-A75D-A671635CDD29}" type="sibTrans" cxnId="{2B2EC38C-ABC6-44C8-BEB4-6E0B3A164C6F}">
      <dgm:prSet/>
      <dgm:spPr/>
      <dgm:t>
        <a:bodyPr/>
        <a:lstStyle/>
        <a:p>
          <a:endParaRPr lang="id-ID"/>
        </a:p>
      </dgm:t>
    </dgm:pt>
    <dgm:pt modelId="{609EA83E-614E-4FF7-AC19-2F417B0D5079}">
      <dgm:prSet phldrT="[Text]"/>
      <dgm:spPr/>
      <dgm:t>
        <a:bodyPr/>
        <a:lstStyle/>
        <a:p>
          <a:endParaRPr lang="id-ID" dirty="0">
            <a:solidFill>
              <a:srgbClr val="000000"/>
            </a:solidFill>
          </a:endParaRPr>
        </a:p>
      </dgm:t>
    </dgm:pt>
    <dgm:pt modelId="{40DFFE89-CB67-4847-A9A6-5BC84055C00C}" type="parTrans" cxnId="{F8A1FAE8-E83A-44BA-B9DF-CEFB36157545}">
      <dgm:prSet/>
      <dgm:spPr/>
      <dgm:t>
        <a:bodyPr/>
        <a:lstStyle/>
        <a:p>
          <a:endParaRPr lang="id-ID"/>
        </a:p>
      </dgm:t>
    </dgm:pt>
    <dgm:pt modelId="{AA766C93-D367-4607-B1AA-48AEA9CB54D1}" type="sibTrans" cxnId="{F8A1FAE8-E83A-44BA-B9DF-CEFB36157545}">
      <dgm:prSet/>
      <dgm:spPr/>
      <dgm:t>
        <a:bodyPr/>
        <a:lstStyle/>
        <a:p>
          <a:endParaRPr lang="id-ID"/>
        </a:p>
      </dgm:t>
    </dgm:pt>
    <dgm:pt modelId="{887A77AE-A0E6-4560-BAFA-FD5F3814E71F}">
      <dgm:prSet phldrT="[Text]"/>
      <dgm:spPr/>
      <dgm:t>
        <a:bodyPr/>
        <a:lstStyle/>
        <a:p>
          <a:r>
            <a:rPr lang="id-ID" dirty="0" smtClean="0">
              <a:solidFill>
                <a:srgbClr val="000000"/>
              </a:solidFill>
            </a:rPr>
            <a:t>Benefit</a:t>
          </a:r>
          <a:r>
            <a:rPr lang="en-US" dirty="0" smtClean="0">
              <a:solidFill>
                <a:srgbClr val="000000"/>
              </a:solidFill>
            </a:rPr>
            <a:t>/Damage</a:t>
          </a:r>
          <a:r>
            <a:rPr lang="id-ID" dirty="0" smtClean="0">
              <a:solidFill>
                <a:srgbClr val="000000"/>
              </a:solidFill>
            </a:rPr>
            <a:t> </a:t>
          </a:r>
          <a:r>
            <a:rPr lang="id-ID" dirty="0" smtClean="0">
              <a:solidFill>
                <a:srgbClr val="000000"/>
              </a:solidFill>
            </a:rPr>
            <a:t>function transfer </a:t>
          </a:r>
          <a:r>
            <a:rPr lang="id-ID" dirty="0" smtClean="0">
              <a:solidFill>
                <a:srgbClr val="000000"/>
              </a:solidFill>
              <a:sym typeface="Wingdings" pitchFamily="2" charset="2"/>
            </a:rPr>
            <a:t> from one or few similar studies</a:t>
          </a:r>
          <a:endParaRPr lang="id-ID" dirty="0">
            <a:solidFill>
              <a:srgbClr val="000000"/>
            </a:solidFill>
          </a:endParaRPr>
        </a:p>
      </dgm:t>
    </dgm:pt>
    <dgm:pt modelId="{347C9CD4-49B2-4529-9F0D-2399E93ACA2B}" type="parTrans" cxnId="{1FE19E44-7BA3-4D7A-A3ED-C9120652583D}">
      <dgm:prSet/>
      <dgm:spPr/>
      <dgm:t>
        <a:bodyPr/>
        <a:lstStyle/>
        <a:p>
          <a:endParaRPr lang="id-ID"/>
        </a:p>
      </dgm:t>
    </dgm:pt>
    <dgm:pt modelId="{9B6C044B-EF21-409F-86F3-518DBA532EB6}" type="sibTrans" cxnId="{1FE19E44-7BA3-4D7A-A3ED-C9120652583D}">
      <dgm:prSet/>
      <dgm:spPr/>
      <dgm:t>
        <a:bodyPr/>
        <a:lstStyle/>
        <a:p>
          <a:endParaRPr lang="id-ID"/>
        </a:p>
      </dgm:t>
    </dgm:pt>
    <dgm:pt modelId="{7BF07707-5A90-44D5-946E-FED57EEF98EB}" type="pres">
      <dgm:prSet presAssocID="{0BDCF640-5FA7-4624-989E-C387DFD5C5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D76E639-86DC-4765-B12E-6E89926C5939}" type="pres">
      <dgm:prSet presAssocID="{BCEDE340-E2FB-47C9-9954-CC3F5FDC28D4}" presName="linNode" presStyleCnt="0"/>
      <dgm:spPr/>
    </dgm:pt>
    <dgm:pt modelId="{FF0DDFC5-D935-4E0A-A753-2E75DB3ACC2D}" type="pres">
      <dgm:prSet presAssocID="{BCEDE340-E2FB-47C9-9954-CC3F5FDC28D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6A86FA-0ECD-4E49-AE03-D4AC235B7AA3}" type="pres">
      <dgm:prSet presAssocID="{BCEDE340-E2FB-47C9-9954-CC3F5FDC28D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B9D469-FE9B-402F-90F9-FB40C5397DFC}" type="pres">
      <dgm:prSet presAssocID="{BBC0317E-917D-4559-98E8-61BA7FD11173}" presName="spacing" presStyleCnt="0"/>
      <dgm:spPr/>
    </dgm:pt>
    <dgm:pt modelId="{7FC82C7E-DA67-4676-BF38-EECEBBB24575}" type="pres">
      <dgm:prSet presAssocID="{5D7154B1-F8F6-41B6-AB4A-20F18E9CDA19}" presName="linNode" presStyleCnt="0"/>
      <dgm:spPr/>
    </dgm:pt>
    <dgm:pt modelId="{DEA26C68-766F-4769-83B6-AFFE22E20E49}" type="pres">
      <dgm:prSet presAssocID="{5D7154B1-F8F6-41B6-AB4A-20F18E9CDA1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AB1063-352A-4F8A-84A2-B91F1296BAE0}" type="pres">
      <dgm:prSet presAssocID="{5D7154B1-F8F6-41B6-AB4A-20F18E9CDA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B66181-7A7E-487F-A2C9-AE8983F084D1}" type="presOf" srcId="{A650AF13-81C9-4639-9890-A9A0F7F2FE52}" destId="{F26A86FA-0ECD-4E49-AE03-D4AC235B7AA3}" srcOrd="0" destOrd="0" presId="urn:microsoft.com/office/officeart/2005/8/layout/vList6"/>
    <dgm:cxn modelId="{1FE19E44-7BA3-4D7A-A3ED-C9120652583D}" srcId="{5D7154B1-F8F6-41B6-AB4A-20F18E9CDA19}" destId="{887A77AE-A0E6-4560-BAFA-FD5F3814E71F}" srcOrd="1" destOrd="0" parTransId="{347C9CD4-49B2-4529-9F0D-2399E93ACA2B}" sibTransId="{9B6C044B-EF21-409F-86F3-518DBA532EB6}"/>
    <dgm:cxn modelId="{2B2EC38C-ABC6-44C8-BEB4-6E0B3A164C6F}" srcId="{BCEDE340-E2FB-47C9-9954-CC3F5FDC28D4}" destId="{6D7C2E9D-34B9-411B-87D8-A0BB7095651C}" srcOrd="2" destOrd="0" parTransId="{F5899287-7A36-4436-841E-58271552B86C}" sibTransId="{DC554C2D-F8BD-48B3-A75D-A671635CDD29}"/>
    <dgm:cxn modelId="{39B41616-52D2-491A-BFD2-30390287A04A}" type="presOf" srcId="{0BDCF640-5FA7-4624-989E-C387DFD5C594}" destId="{7BF07707-5A90-44D5-946E-FED57EEF98EB}" srcOrd="0" destOrd="0" presId="urn:microsoft.com/office/officeart/2005/8/layout/vList6"/>
    <dgm:cxn modelId="{B1725345-0784-4474-9F42-F450D1F2896C}" type="presOf" srcId="{AEC613A7-353C-4D8B-B794-589033755F3A}" destId="{80AB1063-352A-4F8A-84A2-B91F1296BAE0}" srcOrd="0" destOrd="2" presId="urn:microsoft.com/office/officeart/2005/8/layout/vList6"/>
    <dgm:cxn modelId="{99DEC7F8-EFF4-4F77-A0AC-56BE89148A69}" srcId="{0BDCF640-5FA7-4624-989E-C387DFD5C594}" destId="{5D7154B1-F8F6-41B6-AB4A-20F18E9CDA19}" srcOrd="1" destOrd="0" parTransId="{D015B0C0-FF87-443A-9710-E7D2F79B56C5}" sibTransId="{AEBC2AA4-1C02-4708-8785-1093FB947F00}"/>
    <dgm:cxn modelId="{1304F9FB-CEC6-443F-8863-7FF6EB19FCD4}" type="presOf" srcId="{5D7154B1-F8F6-41B6-AB4A-20F18E9CDA19}" destId="{DEA26C68-766F-4769-83B6-AFFE22E20E49}" srcOrd="0" destOrd="0" presId="urn:microsoft.com/office/officeart/2005/8/layout/vList6"/>
    <dgm:cxn modelId="{5B4184CF-7786-41DB-B790-DE0792C380E7}" type="presOf" srcId="{887A77AE-A0E6-4560-BAFA-FD5F3814E71F}" destId="{80AB1063-352A-4F8A-84A2-B91F1296BAE0}" srcOrd="0" destOrd="1" presId="urn:microsoft.com/office/officeart/2005/8/layout/vList6"/>
    <dgm:cxn modelId="{69E93C79-4EFA-430B-9ABE-3B41E268C6E7}" type="presOf" srcId="{D10CAF37-B4D7-41CA-BDAA-803D6D8281BE}" destId="{F26A86FA-0ECD-4E49-AE03-D4AC235B7AA3}" srcOrd="0" destOrd="1" presId="urn:microsoft.com/office/officeart/2005/8/layout/vList6"/>
    <dgm:cxn modelId="{C49CC17B-AEBB-47C7-86D3-7B61967D51D4}" srcId="{5D7154B1-F8F6-41B6-AB4A-20F18E9CDA19}" destId="{AEC613A7-353C-4D8B-B794-589033755F3A}" srcOrd="2" destOrd="0" parTransId="{EE8D0A76-0707-48BF-B7D2-50BC43C99D7A}" sibTransId="{9986CE9D-BD7A-493B-8AA8-5346EA8921E0}"/>
    <dgm:cxn modelId="{3FE79544-DEED-4E38-ABF7-FB6197EF4C0A}" type="presOf" srcId="{BCEDE340-E2FB-47C9-9954-CC3F5FDC28D4}" destId="{FF0DDFC5-D935-4E0A-A753-2E75DB3ACC2D}" srcOrd="0" destOrd="0" presId="urn:microsoft.com/office/officeart/2005/8/layout/vList6"/>
    <dgm:cxn modelId="{0A8CA020-79D1-4AA9-BA63-11E1C056F9B2}" type="presOf" srcId="{6D7C2E9D-34B9-411B-87D8-A0BB7095651C}" destId="{F26A86FA-0ECD-4E49-AE03-D4AC235B7AA3}" srcOrd="0" destOrd="2" presId="urn:microsoft.com/office/officeart/2005/8/layout/vList6"/>
    <dgm:cxn modelId="{4FAFB9C2-DD4B-4563-84D5-D2B5DB4919B2}" type="presOf" srcId="{609EA83E-614E-4FF7-AC19-2F417B0D5079}" destId="{80AB1063-352A-4F8A-84A2-B91F1296BAE0}" srcOrd="0" destOrd="0" presId="urn:microsoft.com/office/officeart/2005/8/layout/vList6"/>
    <dgm:cxn modelId="{8804467D-4220-4FE7-AF87-3117CFCA0A1F}" srcId="{BCEDE340-E2FB-47C9-9954-CC3F5FDC28D4}" destId="{A650AF13-81C9-4639-9890-A9A0F7F2FE52}" srcOrd="0" destOrd="0" parTransId="{04404438-C5F0-409F-A9DF-DF5547C6C3C0}" sibTransId="{2E2EED3A-ECA5-4C82-9F15-5855AB86AE2D}"/>
    <dgm:cxn modelId="{F8A1FAE8-E83A-44BA-B9DF-CEFB36157545}" srcId="{5D7154B1-F8F6-41B6-AB4A-20F18E9CDA19}" destId="{609EA83E-614E-4FF7-AC19-2F417B0D5079}" srcOrd="0" destOrd="0" parTransId="{40DFFE89-CB67-4847-A9A6-5BC84055C00C}" sibTransId="{AA766C93-D367-4607-B1AA-48AEA9CB54D1}"/>
    <dgm:cxn modelId="{44908E1B-31C4-4058-A528-E1DA0DF8381E}" srcId="{BCEDE340-E2FB-47C9-9954-CC3F5FDC28D4}" destId="{D10CAF37-B4D7-41CA-BDAA-803D6D8281BE}" srcOrd="1" destOrd="0" parTransId="{B2C0A326-8AAF-4C83-9543-A0180A6823FF}" sibTransId="{89B41492-7ACC-4066-91FE-52DA9F273BFE}"/>
    <dgm:cxn modelId="{CDEDE583-3472-48E8-A6BB-7161C240E7E5}" srcId="{0BDCF640-5FA7-4624-989E-C387DFD5C594}" destId="{BCEDE340-E2FB-47C9-9954-CC3F5FDC28D4}" srcOrd="0" destOrd="0" parTransId="{1B45F874-D20E-4A1A-A586-EDE14C5FBFFB}" sibTransId="{BBC0317E-917D-4559-98E8-61BA7FD11173}"/>
    <dgm:cxn modelId="{8569182C-37E6-4659-A39D-D4986A97A248}" type="presParOf" srcId="{7BF07707-5A90-44D5-946E-FED57EEF98EB}" destId="{6D76E639-86DC-4765-B12E-6E89926C5939}" srcOrd="0" destOrd="0" presId="urn:microsoft.com/office/officeart/2005/8/layout/vList6"/>
    <dgm:cxn modelId="{5823CF74-6D7F-4160-9834-A0972D438E76}" type="presParOf" srcId="{6D76E639-86DC-4765-B12E-6E89926C5939}" destId="{FF0DDFC5-D935-4E0A-A753-2E75DB3ACC2D}" srcOrd="0" destOrd="0" presId="urn:microsoft.com/office/officeart/2005/8/layout/vList6"/>
    <dgm:cxn modelId="{2E9A8A44-5892-41C5-A3DF-71BEE5DD201F}" type="presParOf" srcId="{6D76E639-86DC-4765-B12E-6E89926C5939}" destId="{F26A86FA-0ECD-4E49-AE03-D4AC235B7AA3}" srcOrd="1" destOrd="0" presId="urn:microsoft.com/office/officeart/2005/8/layout/vList6"/>
    <dgm:cxn modelId="{E53CFFC4-1B17-4A3B-8DF7-CC6E072A8FD2}" type="presParOf" srcId="{7BF07707-5A90-44D5-946E-FED57EEF98EB}" destId="{81B9D469-FE9B-402F-90F9-FB40C5397DFC}" srcOrd="1" destOrd="0" presId="urn:microsoft.com/office/officeart/2005/8/layout/vList6"/>
    <dgm:cxn modelId="{7A4E3650-9A63-4D82-AD4C-4859F13D71B5}" type="presParOf" srcId="{7BF07707-5A90-44D5-946E-FED57EEF98EB}" destId="{7FC82C7E-DA67-4676-BF38-EECEBBB24575}" srcOrd="2" destOrd="0" presId="urn:microsoft.com/office/officeart/2005/8/layout/vList6"/>
    <dgm:cxn modelId="{7E7AA99C-8CED-4B54-91C1-00B54738FFE1}" type="presParOf" srcId="{7FC82C7E-DA67-4676-BF38-EECEBBB24575}" destId="{DEA26C68-766F-4769-83B6-AFFE22E20E49}" srcOrd="0" destOrd="0" presId="urn:microsoft.com/office/officeart/2005/8/layout/vList6"/>
    <dgm:cxn modelId="{C559DB0C-8B02-4A46-B05F-7A7B459F36F5}" type="presParOf" srcId="{7FC82C7E-DA67-4676-BF38-EECEBBB24575}" destId="{80AB1063-352A-4F8A-84A2-B91F1296BAE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130FB94-0C66-404E-84CA-3BD304F4B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0F8CB-7CD6-400D-B49F-F9341C8026B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BDEF6-C719-4FAF-877C-663F657B0999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1816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905000"/>
            <a:ext cx="18288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905000"/>
            <a:ext cx="53340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9050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670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1428760"/>
          </a:xfrm>
        </p:spPr>
        <p:txBody>
          <a:bodyPr/>
          <a:lstStyle/>
          <a:p>
            <a:r>
              <a:rPr lang="id-ID" sz="3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BENEFIT TRANSFER: METODE SEKUNDER UNTUK </a:t>
            </a:r>
            <a:r>
              <a:rPr lang="id-ID" sz="3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DAMAGE</a:t>
            </a:r>
            <a:r>
              <a:rPr lang="en-US" sz="3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ASSESSMENT</a:t>
            </a:r>
            <a:endParaRPr lang="en-US" sz="3800" b="1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5500702"/>
            <a:ext cx="5291145" cy="852474"/>
          </a:xfrm>
        </p:spPr>
        <p:txBody>
          <a:bodyPr/>
          <a:lstStyle/>
          <a:p>
            <a:r>
              <a:rPr lang="id-ID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MK PENILAIAN KERUSAKAN SDAL</a:t>
            </a:r>
          </a:p>
          <a:p>
            <a:r>
              <a:rPr lang="id-ID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P1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id-ID" dirty="0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d-ID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201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id-ID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/201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VALUE TRANSFER METHODS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71538" y="1397000"/>
          <a:ext cx="785818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VALUE TRANSFER METHODS (2)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56" y="1714488"/>
          <a:ext cx="7143801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428892"/>
                <a:gridCol w="271464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Transfer</a:t>
                      </a:r>
                      <a:r>
                        <a:rPr lang="id-ID" baseline="0" dirty="0" smtClean="0"/>
                        <a:t> Methods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Description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Example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Single point value transfer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single value is transferred without adjustment from source study to target site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forest protection value of $50/person is transferred from case study A to site B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Marginal point value transfer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single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value that allows for site differencies is transferred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forest protection value $2/ha/person is transferred from case study A to site B. The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value are adjusted for the size of the area.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Benefit function transfer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valuation function is transferred,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allowing adjustment for variety of site differencies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 forest valuation function that involves several attributes is transferred case study A to site B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Meta value analysis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Results of several studies are combined to generate a pooled model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smtClean="0">
                          <a:solidFill>
                            <a:srgbClr val="000000"/>
                          </a:solidFill>
                        </a:rPr>
                        <a:t>Results from studies:</a:t>
                      </a:r>
                      <a:r>
                        <a:rPr lang="id-ID" sz="1600" baseline="0" smtClean="0">
                          <a:solidFill>
                            <a:srgbClr val="000000"/>
                          </a:solidFill>
                        </a:rPr>
                        <a:t> A,X, Y, and Z are pooled to estimate a value for site B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STEPS FOR BENEFIT 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OF DAMAGE ASSESSMENT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28794" y="1500174"/>
            <a:ext cx="72152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1) Identify the change in the environmental good to be valued at policy site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2)  Identify the affected population at the policy site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3)  Conduct a literature review to identify relevant primary studies (based on a database)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4)  Assessing the relevance and quality of study site values for transfer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5)  Select and summarize the data available from the study site(s)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6)  Transfer value estimate from study site(s) to policy site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7)  Calculating total benefits or costs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8)  Assessment of uncertainty and acceptable transfer errors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KARAKTERISTIK BT YANG RELIABLE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64305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Transfer tergantung studi eksisting yang kualitasnya bagus 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  <a:sym typeface="Wingdings" pitchFamily="2" charset="2"/>
              </a:rPr>
              <a:t> hasil studi dari data yang bagus dan metode ekonomi serta teknik empiris yang benar.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Karakteristik SDAL yang dievaluasi pada eksisting study (termasuk keberadaan penggantinya), karakteristik populasi sama atau serupa dengan karakteristik pada lokasi yang di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assess</a:t>
            </a: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. 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Transfer melibatkan evaluasi perkembangan pasar pada eksisting studi dan juga lokasi yang di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assess</a:t>
            </a:r>
            <a:r>
              <a:rPr lang="en-US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ISU BT: KESAMAAN EXISTING SITE DAN ASSESSMENT SITE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643050"/>
            <a:ext cx="6934200" cy="45243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Bagaimana SDAL yang terkena dampak dapat dibandingkan dengan SDAL pada referensi eksisting studi?</a:t>
            </a:r>
          </a:p>
          <a:p>
            <a:pPr>
              <a:lnSpc>
                <a:spcPct val="80000"/>
              </a:lnSpc>
            </a:pPr>
            <a:endParaRPr lang="en-US" altLang="ko-KR" sz="105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Untuk tujuan apa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original benefit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dihasilkan?</a:t>
            </a:r>
          </a:p>
          <a:p>
            <a:pPr>
              <a:lnSpc>
                <a:spcPct val="80000"/>
              </a:lnSpc>
            </a:pPr>
            <a:endParaRPr lang="en-US" altLang="ko-KR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Bagaimana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dari eksisting studi dibandingkan dengan yang diassess?</a:t>
            </a:r>
          </a:p>
          <a:p>
            <a:pPr>
              <a:lnSpc>
                <a:spcPct val="80000"/>
              </a:lnSpc>
            </a:pPr>
            <a:endParaRPr lang="en-US" altLang="ko-KR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Apakah eksisting studi dianggap sama atau serupa karakteristik geografis, demografi, sosio-ekonomi dengan lokasi yang diassess?</a:t>
            </a:r>
          </a:p>
          <a:p>
            <a:pPr>
              <a:lnSpc>
                <a:spcPct val="80000"/>
              </a:lnSpc>
            </a:pPr>
            <a:endParaRPr lang="en-US" altLang="ko-KR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Apakah kondisi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baseline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kedua lokasi yang dibandingkan sama?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TIPE PERBEDAAN SITE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56" y="1428736"/>
          <a:ext cx="71438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500330"/>
                <a:gridCol w="2000264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Extent of difference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Application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Comment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Little site difference exist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All transfer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methods are suitable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Benefit transfer function is likely to be more accurate where ssites are very similar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Key attributes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are the same, but levels vary between sites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Single value point transfer not suitable, others are appropriate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Marginal values or benefit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functions need to be adjusted for levels at target site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Target site does not have all the key attribute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s of source site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Single value point transfer not suitable, others may be appropriate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Levels for unnecessary attributes may be set at 0 in benefit transfer function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Traget site has extra key attributes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over source site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of the transfer methods maybe fully appropriate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Maybe handled by a series of marginal point value transfer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TIPE PERBEDAAN POPULASI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56" y="2000240"/>
          <a:ext cx="71438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357454"/>
                <a:gridCol w="1928826"/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Extent of difference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Application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Comment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NONE – same population for source and target sites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All transfer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methods are suitable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SOME –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substansial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overlaps between population for source and target sites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All transfer methods are suitable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Benefit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transfer functio is preferred because it allows ajustment for population differencies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96986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LARGE – different population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for source and target sites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Benefit transfer not always appropriate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rgbClr val="000000"/>
                          </a:solidFill>
                        </a:rPr>
                        <a:t>Where different</a:t>
                      </a:r>
                      <a:r>
                        <a:rPr lang="id-ID" sz="1600" baseline="0" dirty="0" smtClean="0">
                          <a:solidFill>
                            <a:srgbClr val="000000"/>
                          </a:solidFill>
                        </a:rPr>
                        <a:t> populations have similar preference structures, then benefit transfer still appropriate</a:t>
                      </a:r>
                      <a:endParaRPr lang="id-ID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ISU BT: KUALITAS EXISTING STUDY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Apakah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existing study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diterbitkan dalam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peer reviewed journal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Atau dalam bentuk lain?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Bagaimana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existing study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dipersepsikan oleh komunitas profesional dan juga sponsor?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Jika “best resarch practices” sekarang tidak digunakan untuk estimasi nilai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existing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apakah estimasi dapat disesuaikan untuk dapat merefleksikan prubahan dalam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 of the art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ADVANTAGE BENEFIT TRANSFER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 transfer lebih murah daripada melakukan studi valuasi (primer)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 ekonomi dapat diestimasi lebih cepat.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Metode dapat digunakan sebagai teknik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screening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untuk menentukan apakah dibutuhkan studi valuasi ekonomi lebih detail</a:t>
            </a:r>
          </a:p>
          <a:p>
            <a:pPr>
              <a:lnSpc>
                <a:spcPct val="80000"/>
              </a:lnSpc>
            </a:pPr>
            <a:endParaRPr lang="id-ID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Metode dapat secara mudah dan cepat dipalikasikan </a:t>
            </a:r>
            <a:r>
              <a:rPr lang="id-ID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semakin serupa lokasi, semakin sedikit bias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LIMITATION BENEFIT TRANSFER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428736"/>
            <a:ext cx="6934200" cy="50720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Potensial ketidakpastian (bias)dari hasil estimasi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damage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karena perbedaan potensial antara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existing study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dan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assessment site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dan kualitas studi yang ada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Kualitas study bergantung pada kualitas dan jumlah study existing, tingkat effort dan perlakuan dari analisis dalam transfer nilai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Limitasi akan sangat tinggi pada transfer nilai pemanfaatan pasif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passive use value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=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highly site specific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dan hanya sedikit stud CVM yang memiliki kualitas bagus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b="1" dirty="0" smtClean="0">
                <a:latin typeface="Arial" pitchFamily="34" charset="0"/>
                <a:cs typeface="Arial" pitchFamily="34" charset="0"/>
              </a:rPr>
              <a:t>MATERI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000232" y="1500174"/>
          <a:ext cx="692948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REFERENCES YANG UMUM DIGUNAKAN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The environmental benefits database, compiled by NOAA, EPA, and others and maintance by EPA’s Office of Policy, Plannig, and Evaluation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Various riviews of the existing contingent valuation literatures; Carson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et al 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(1994), Mtchell n Carson (1989), and Cumming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et al 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(1986)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Surveys of the groundwater valuation literatures; Boyle (1994)</a:t>
            </a:r>
          </a:p>
          <a:p>
            <a:pPr>
              <a:lnSpc>
                <a:spcPct val="80000"/>
              </a:lnSpc>
            </a:pPr>
            <a:endParaRPr lang="id-ID" sz="2000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Study of economic value of marine resources; Freeman (1993)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DATABASE FOR VALUATION STUDY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INTERNATIONAL</a:t>
            </a:r>
          </a:p>
          <a:p>
            <a:pPr>
              <a:lnSpc>
                <a:spcPct val="80000"/>
              </a:lnSpc>
              <a:buNone/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	- EVRI</a:t>
            </a:r>
          </a:p>
          <a:p>
            <a:pPr>
              <a:lnSpc>
                <a:spcPct val="80000"/>
              </a:lnSpc>
              <a:buNone/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	- ENVALUE </a:t>
            </a:r>
          </a:p>
          <a:p>
            <a:pPr>
              <a:lnSpc>
                <a:spcPct val="80000"/>
              </a:lnSpc>
              <a:buNone/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	- NOAA’s database on marine and coastal</a:t>
            </a:r>
          </a:p>
          <a:p>
            <a:pPr>
              <a:lnSpc>
                <a:spcPct val="80000"/>
              </a:lnSpc>
              <a:buNone/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	- EUROFOREX database</a:t>
            </a:r>
          </a:p>
          <a:p>
            <a:pPr>
              <a:lnSpc>
                <a:spcPct val="80000"/>
              </a:lnSpc>
              <a:buNone/>
            </a:pPr>
            <a:r>
              <a:rPr lang="id-ID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	- New Zealand NMDB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PENDAHULUAN &amp; DEFINSI (1)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357298"/>
            <a:ext cx="7215238" cy="48577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 trasfer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(BT) dalam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damage assessment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id-ID" altLang="ko-KR" sz="1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3900" indent="-723900">
              <a:lnSpc>
                <a:spcPct val="80000"/>
              </a:lnSpc>
              <a:buNone/>
              <a:tabLst>
                <a:tab pos="355600" algn="l"/>
                <a:tab pos="723900" algn="l"/>
              </a:tabLst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	 metode untuk mengassess kerusakan ekonomi akibat </a:t>
            </a: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injury natural resources</a:t>
            </a:r>
          </a:p>
          <a:p>
            <a:pPr marL="723900" indent="-723900">
              <a:lnSpc>
                <a:spcPct val="80000"/>
              </a:lnSpc>
              <a:buNone/>
              <a:tabLst>
                <a:tab pos="355600" algn="l"/>
                <a:tab pos="723900" algn="l"/>
              </a:tabLst>
            </a:pPr>
            <a:r>
              <a:rPr lang="id-ID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	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metode yang didesain untuk mengassess nilai kompensasi akibat kerusakan SDAL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Pendekatan BT dianggap sebagai </a:t>
            </a:r>
            <a:r>
              <a:rPr lang="id-ID" altLang="ko-KR" sz="2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Secondary Valuation Methodology 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karena tidak memerlukan pengumpulan data primer / studi ekonomi primer</a:t>
            </a:r>
            <a:r>
              <a:rPr lang="en-US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ko-KR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Aplikasi BT </a:t>
            </a:r>
            <a:r>
              <a:rPr lang="id-ID" altLang="ko-KR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</a:t>
            </a:r>
            <a:r>
              <a:rPr lang="id-ID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sumber referensi </a:t>
            </a:r>
            <a:r>
              <a:rPr lang="en-US" altLang="ko-K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yang </a:t>
            </a:r>
            <a:r>
              <a:rPr lang="en-US" altLang="ko-KR" sz="24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credible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PENDAHULUAN &amp; DEFINSI (2)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00174"/>
            <a:ext cx="6934200" cy="5143536"/>
          </a:xfrm>
        </p:spPr>
        <p:txBody>
          <a:bodyPr/>
          <a:lstStyle/>
          <a:p>
            <a:r>
              <a:rPr lang="id-ID" altLang="ko-KR" sz="2200" b="1" dirty="0" smtClean="0">
                <a:solidFill>
                  <a:srgbClr val="0000CC"/>
                </a:solidFill>
                <a:latin typeface="Verdana" pitchFamily="34" charset="0"/>
                <a:ea typeface="굴림" charset="-127"/>
              </a:rPr>
              <a:t>Benefit transfer </a:t>
            </a:r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merupakan </a:t>
            </a:r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aplikasi </a:t>
            </a:r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studi yang menggunakan estimasi eksisting dari nilai SDAL untuk mengestimasi kerusakan ekonomi akibat kerusakan SDAL di lokasi / SDAL yang dianalisis</a:t>
            </a:r>
            <a:endParaRPr lang="en-US" altLang="ko-KR" sz="22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BT melibatkan aplikasi dari:</a:t>
            </a:r>
          </a:p>
          <a:p>
            <a:pPr>
              <a:buNone/>
            </a:pP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◊</a:t>
            </a:r>
            <a:r>
              <a:rPr lang="id-ID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estimasi nilai</a:t>
            </a:r>
            <a:endParaRPr lang="id-ID" sz="2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◊</a:t>
            </a:r>
            <a:r>
              <a:rPr lang="id-ID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fungsi</a:t>
            </a:r>
            <a:endParaRPr lang="id-ID" sz="2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00113" indent="-900113">
              <a:buNone/>
              <a:tabLst>
                <a:tab pos="355600" algn="l"/>
              </a:tabLst>
            </a:pP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◊</a:t>
            </a:r>
            <a:r>
              <a:rPr lang="id-ID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dan atau 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endParaRPr lang="en-US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APLIKASI BENEFIT 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(1)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43050"/>
            <a:ext cx="6934200" cy="47863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Benefit Transfer digunakan untuk </a:t>
            </a:r>
            <a:r>
              <a:rPr lang="id-ID" altLang="ko-KR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damage assessment </a:t>
            </a:r>
            <a:r>
              <a:rPr lang="id-ID" altLang="ko-KR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 kondisi:</a:t>
            </a:r>
            <a:endParaRPr lang="en-US" altLang="ko-KR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82663" indent="-982663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◊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Kurangnya waktu dan dana untuk mengumpulkan data primer guna men</a:t>
            </a:r>
            <a:r>
              <a:rPr lang="id-ID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damage assessment 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secara utuh</a:t>
            </a:r>
            <a:endParaRPr lang="id-ID" sz="22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82663" indent="-982663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◊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untuk menghasilkan </a:t>
            </a:r>
            <a:r>
              <a:rPr lang="id-ID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preliminary 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estimasi kompensasi kehilangan untuk perencanaan dan </a:t>
            </a:r>
            <a:r>
              <a:rPr lang="id-ID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budgeting damage assessment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982663" indent="-982663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◊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untuk menghitung </a:t>
            </a:r>
            <a:r>
              <a:rPr lang="id-ID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preliminary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estimasi kompensasi kehilangan pada negosiasi </a:t>
            </a:r>
            <a:r>
              <a:rPr lang="id-ID" sz="2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settlement</a:t>
            </a:r>
            <a:endParaRPr lang="id-ID" sz="2200" b="1" i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82663" indent="-982663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id-ID" sz="22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◊	</a:t>
            </a:r>
            <a:r>
              <a:rPr lang="id-ID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ketika nilai ekspektasi klaim kerusakan tidak sebanding dengan biaya studi primer ekonomi</a:t>
            </a:r>
            <a:endParaRPr lang="en-US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PERTIMBANGAN BENEFIT TRANSFER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857356" y="1785926"/>
          <a:ext cx="71438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143380"/>
            <a:ext cx="2000264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1714488"/>
            <a:ext cx="200026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CONTOH APLIKASI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357298"/>
            <a:ext cx="6934200" cy="30718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Tumpahan minyak di laut menyebabkan ditutupnya sementara perikanan tangkap.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Menilai kerusakan ekonomi berkaitan dengan hilangnya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fishing opportunities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akibat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oil spill 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membutuhkan estimasi dari nilai perikanan tangkap per satuan waktu dari literatur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eksisting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Estimasi ini kemudian dikalikan dengan jumlah hari melaut yang hilang pada </a:t>
            </a:r>
            <a:r>
              <a:rPr lang="id-ID" altLang="ko-KR" sz="20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assessment site </a:t>
            </a:r>
            <a:r>
              <a:rPr lang="id-ID" altLang="ko-KR" sz="20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untuk mendapatkan nilai kompensasi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40402"/>
            <a:ext cx="3357586" cy="241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500570"/>
            <a:ext cx="407193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BEARING IN MIND!!!!!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46" y="2357430"/>
            <a:ext cx="6643734" cy="36956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ko-KR" sz="28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Transfer nilai harus disesuaikan (adjust) untuk memperhitungkan adanya perbedaan karakteristik dari </a:t>
            </a:r>
            <a:r>
              <a:rPr lang="id-ID" altLang="ko-KR" sz="28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service flow </a:t>
            </a:r>
            <a:r>
              <a:rPr lang="id-ID" altLang="ko-KR" sz="28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yang dievaluasi di studi eksisting </a:t>
            </a:r>
            <a:r>
              <a:rPr lang="id-ID" altLang="ko-KR" sz="2800" b="1" u="sng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vs</a:t>
            </a:r>
            <a:r>
              <a:rPr lang="id-ID" altLang="ko-KR" sz="28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karakteristik dari </a:t>
            </a:r>
            <a:r>
              <a:rPr lang="id-ID" altLang="ko-KR" sz="28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service flow </a:t>
            </a:r>
            <a:r>
              <a:rPr lang="id-ID" altLang="ko-KR" sz="2800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di </a:t>
            </a:r>
            <a:r>
              <a:rPr lang="id-ID" altLang="ko-KR" sz="2800" i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assessment site</a:t>
            </a:r>
            <a:endParaRPr lang="en-US" altLang="ko-KR" sz="28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6934200" cy="715963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BENEFIT TRANSFER DALAM PENILAIAN KERUSAKAN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00174"/>
            <a:ext cx="5143536" cy="44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3702" y="1500174"/>
            <a:ext cx="2500298" cy="5143512"/>
          </a:xfrm>
        </p:spPr>
        <p:txBody>
          <a:bodyPr/>
          <a:lstStyle/>
          <a:p>
            <a:r>
              <a:rPr lang="nb-NO" sz="2400" dirty="0" smtClean="0">
                <a:solidFill>
                  <a:srgbClr val="0000CC"/>
                </a:solidFill>
              </a:rPr>
              <a:t>When performing valuation studies for external costs, there is often lack of resources and time to do new primary valuation studies for each policy application.</a:t>
            </a:r>
            <a:r>
              <a:rPr lang="id-ID" sz="2400" dirty="0" smtClean="0">
                <a:solidFill>
                  <a:srgbClr val="0000CC"/>
                </a:solidFill>
              </a:rPr>
              <a:t> </a:t>
            </a:r>
            <a:endParaRPr lang="id-ID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8">
      <a:dk1>
        <a:srgbClr val="4D4D4D"/>
      </a:dk1>
      <a:lt1>
        <a:srgbClr val="FFFFFF"/>
      </a:lt1>
      <a:dk2>
        <a:srgbClr val="4D4D4D"/>
      </a:dk2>
      <a:lt2>
        <a:srgbClr val="05D3FC"/>
      </a:lt2>
      <a:accent1>
        <a:srgbClr val="1C50E2"/>
      </a:accent1>
      <a:accent2>
        <a:srgbClr val="5E90FC"/>
      </a:accent2>
      <a:accent3>
        <a:srgbClr val="FFFFFF"/>
      </a:accent3>
      <a:accent4>
        <a:srgbClr val="404040"/>
      </a:accent4>
      <a:accent5>
        <a:srgbClr val="ABB3EE"/>
      </a:accent5>
      <a:accent6>
        <a:srgbClr val="5482E4"/>
      </a:accent6>
      <a:hlink>
        <a:srgbClr val="0390F5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0390F5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0282DE"/>
        </a:accent6>
        <a:hlink>
          <a:srgbClr val="5E9AF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5E90FC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5482E4"/>
        </a:accent6>
        <a:hlink>
          <a:srgbClr val="0390F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427</TotalTime>
  <Words>1204</Words>
  <Application>Microsoft Office PowerPoint</Application>
  <PresentationFormat>On-screen Show (4:3)</PresentationFormat>
  <Paragraphs>186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powerpoint-template</vt:lpstr>
      <vt:lpstr>BENEFIT TRANSFER: METODE SEKUNDER UNTUK DAMAGE ASSESSMENT</vt:lpstr>
      <vt:lpstr>MATERI</vt:lpstr>
      <vt:lpstr>PENDAHULUAN &amp; DEFINSI (1)</vt:lpstr>
      <vt:lpstr>PENDAHULUAN &amp; DEFINSI (2)</vt:lpstr>
      <vt:lpstr>APLIKASI BENEFIT TRANSFER (1)</vt:lpstr>
      <vt:lpstr>PERTIMBANGAN BENEFIT TRANSFER</vt:lpstr>
      <vt:lpstr>CONTOH APLIKASI</vt:lpstr>
      <vt:lpstr>BEARING IN MIND!!!!!</vt:lpstr>
      <vt:lpstr>BENEFIT TRANSFER DALAM PENILAIAN KERUSAKAN</vt:lpstr>
      <vt:lpstr>VALUE TRANSFER METHODS</vt:lpstr>
      <vt:lpstr>VALUE TRANSFER METHODS (2)</vt:lpstr>
      <vt:lpstr>STEPS FOR BENEFIT TRANSFER OF DAMAGE ASSESSMENT</vt:lpstr>
      <vt:lpstr>KARAKTERISTIK BT YANG RELIABLE</vt:lpstr>
      <vt:lpstr>ISU BT: KESAMAAN EXISTING SITE DAN ASSESSMENT SITE</vt:lpstr>
      <vt:lpstr>TIPE PERBEDAAN SITE</vt:lpstr>
      <vt:lpstr>TIPE PERBEDAAN POPULASI</vt:lpstr>
      <vt:lpstr>ISU BT: KUALITAS EXISTING STUDY</vt:lpstr>
      <vt:lpstr>ADVANTAGE BENEFIT TRANSFER</vt:lpstr>
      <vt:lpstr>LIMITATION BENEFIT TRANSFER</vt:lpstr>
      <vt:lpstr>REFERENCES YANG UMUM DIGUNAKAN</vt:lpstr>
      <vt:lpstr>DATABASE FOR VALUATION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TOSHIBA</dc:creator>
  <cp:lastModifiedBy>TOSHIBA</cp:lastModifiedBy>
  <cp:revision>60</cp:revision>
  <dcterms:created xsi:type="dcterms:W3CDTF">2012-03-13T08:14:47Z</dcterms:created>
  <dcterms:modified xsi:type="dcterms:W3CDTF">2013-12-09T23:19:18Z</dcterms:modified>
</cp:coreProperties>
</file>